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1306" r:id="rId2"/>
    <p:sldId id="1404" r:id="rId3"/>
    <p:sldId id="1405" r:id="rId4"/>
    <p:sldId id="1412" r:id="rId5"/>
    <p:sldId id="1413" r:id="rId6"/>
    <p:sldId id="1406" r:id="rId7"/>
    <p:sldId id="1411" r:id="rId8"/>
    <p:sldId id="1414" r:id="rId9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新細明體" charset="-12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FB67F91-F334-49C6-A6A7-D5BE9812BA10}">
          <p14:sldIdLst>
            <p14:sldId id="1306"/>
            <p14:sldId id="1404"/>
            <p14:sldId id="1405"/>
            <p14:sldId id="1412"/>
            <p14:sldId id="1413"/>
            <p14:sldId id="1406"/>
            <p14:sldId id="1411"/>
            <p14:sldId id="14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0000FF"/>
    <a:srgbClr val="FFCCFF"/>
    <a:srgbClr val="FF9900"/>
    <a:srgbClr val="990099"/>
    <a:srgbClr val="EAEAEA"/>
    <a:srgbClr val="CE0C8D"/>
    <a:srgbClr val="000000"/>
    <a:srgbClr val="E77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9819" autoAdjust="0"/>
  </p:normalViewPr>
  <p:slideViewPr>
    <p:cSldViewPr>
      <p:cViewPr varScale="1">
        <p:scale>
          <a:sx n="60" d="100"/>
          <a:sy n="60" d="100"/>
        </p:scale>
        <p:origin x="-1003" y="-72"/>
      </p:cViewPr>
      <p:guideLst>
        <p:guide orient="horz" pos="4319"/>
        <p:guide orient="horz" pos="1180"/>
        <p:guide orient="horz" pos="1752"/>
        <p:guide orient="horz" pos="3158"/>
        <p:guide orient="horz" pos="1888"/>
        <p:guide orient="horz" pos="618"/>
        <p:guide orient="horz" pos="436"/>
        <p:guide pos="5623"/>
        <p:guide pos="220"/>
        <p:guide pos="2290"/>
        <p:guide pos="1263"/>
      </p:guideLst>
    </p:cSldViewPr>
  </p:slideViewPr>
  <p:outlineViewPr>
    <p:cViewPr>
      <p:scale>
        <a:sx n="33" d="100"/>
        <a:sy n="33" d="100"/>
      </p:scale>
      <p:origin x="0" y="8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76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5121" tIns="47561" rIns="95121" bIns="47561" rtlCol="0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5121" tIns="47561" rIns="95121" bIns="47561" rtlCol="0"/>
          <a:lstStyle>
            <a:lvl1pPr algn="r">
              <a:defRPr sz="1300" smtClean="0">
                <a:ea typeface="+mn-ea"/>
              </a:defRPr>
            </a:lvl1pPr>
          </a:lstStyle>
          <a:p>
            <a:pPr>
              <a:defRPr/>
            </a:pPr>
            <a:fld id="{4EBC24B2-35F9-4386-ACFB-26D581422DF6}" type="datetimeFigureOut">
              <a:rPr lang="de-DE"/>
              <a:pPr>
                <a:defRPr/>
              </a:pPr>
              <a:t>07.09.2016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5024" cy="495854"/>
          </a:xfrm>
          <a:prstGeom prst="rect">
            <a:avLst/>
          </a:prstGeom>
        </p:spPr>
        <p:txBody>
          <a:bodyPr vert="horz" lIns="95121" tIns="47561" rIns="95121" bIns="47561" rtlCol="0" anchor="b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</p:spPr>
        <p:txBody>
          <a:bodyPr vert="horz" lIns="95121" tIns="47561" rIns="95121" bIns="47561" rtlCol="0" anchor="b"/>
          <a:lstStyle>
            <a:lvl1pPr algn="r">
              <a:defRPr sz="1300" smtClean="0">
                <a:ea typeface="+mn-ea"/>
              </a:defRPr>
            </a:lvl1pPr>
          </a:lstStyle>
          <a:p>
            <a:pPr>
              <a:defRPr/>
            </a:pPr>
            <a:fld id="{16FF1A70-0F31-42A4-9DD0-6DBEAAFB37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92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21" tIns="47561" rIns="95121" bIns="4756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21" tIns="47561" rIns="95121" bIns="4756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073"/>
            <a:ext cx="5436235" cy="4457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21" tIns="47561" rIns="95121" bIns="47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21" tIns="47561" rIns="95121" bIns="4756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21" tIns="47561" rIns="95121" bIns="4756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ea typeface="+mn-ea"/>
              </a:defRPr>
            </a:lvl1pPr>
          </a:lstStyle>
          <a:p>
            <a:pPr>
              <a:defRPr/>
            </a:pPr>
            <a:fld id="{CD17BB04-BB42-4B1C-9741-884434816C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7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7BB04-BB42-4B1C-9741-884434816C4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61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7BB04-BB42-4B1C-9741-884434816C4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65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2" descr="101206_ASM_Logo_V2_weis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2388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7150"/>
            <a:ext cx="1003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C:\Documents and Settings\aenwhleung\Desktop\desktop Reference\ASM Presentation Template Design\2015 Template_Front Page_Side Red Pane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0"/>
            <a:ext cx="2767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Documents and Settings\aenwhleung\Desktop\desktop Reference\ASM Presentation Template Design\ASM 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275" y="2071328"/>
            <a:ext cx="129222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6377035" y="4312315"/>
            <a:ext cx="275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</a:t>
            </a:r>
          </a:p>
          <a:p>
            <a:pPr algn="ctr"/>
            <a:r>
              <a:rPr lang="en-US" sz="1200" b="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 Pacific Technology Limited</a:t>
            </a:r>
            <a:endParaRPr lang="en-US" sz="1200" b="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775044" y="6531641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spc="100" dirty="0" smtClean="0">
                <a:solidFill>
                  <a:schemeClr val="bg1"/>
                </a:solidFill>
                <a:latin typeface="Futura Lt BT" panose="020B0402020204020303" pitchFamily="34" charset="0"/>
                <a:cs typeface="Arial" panose="020B0604020202020204" pitchFamily="34" charset="0"/>
              </a:rPr>
              <a:t>www.asmpacific.com</a:t>
            </a:r>
            <a:endParaRPr lang="en-US" sz="1200" b="0" spc="100" dirty="0">
              <a:solidFill>
                <a:schemeClr val="bg1"/>
              </a:solidFill>
              <a:latin typeface="Futura Lt BT" panose="020B0402020204020303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87710" y="6578210"/>
            <a:ext cx="2524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spc="40" dirty="0" smtClean="0">
                <a:solidFill>
                  <a:schemeClr val="bg1"/>
                </a:solidFill>
                <a:latin typeface="Futura Lt BT" panose="020B0402020204020303" pitchFamily="34" charset="0"/>
                <a:cs typeface="Arial" panose="020B0604020202020204" pitchFamily="34" charset="0"/>
              </a:rPr>
              <a:t>ASM Pacific Technology Ltd. ©2016</a:t>
            </a:r>
            <a:endParaRPr lang="en-US" sz="1000" b="0" spc="40" dirty="0">
              <a:solidFill>
                <a:schemeClr val="bg1"/>
              </a:solidFill>
              <a:latin typeface="Futura Lt BT" panose="020B04020202040203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268413"/>
            <a:ext cx="4176712" cy="803275"/>
          </a:xfr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Purpose and Customer Name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3356991"/>
            <a:ext cx="2520404" cy="1008633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Name, Department, Date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2030" y="4906266"/>
            <a:ext cx="5001697" cy="1634347"/>
            <a:chOff x="652030" y="4906266"/>
            <a:chExt cx="5001697" cy="1634347"/>
          </a:xfrm>
        </p:grpSpPr>
        <p:pic>
          <p:nvPicPr>
            <p:cNvPr id="60" name="Picture 10" descr="C:\Documents and Settings\aenwhleung\Desktop\desktop Reference\ASM Presentation Template Design\small photo size reference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90" y="4906267"/>
              <a:ext cx="4999037" cy="163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6" descr="_MG_5600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90" y="4906267"/>
              <a:ext cx="964983" cy="8167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7" descr="_MG_5687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883" y="4906267"/>
              <a:ext cx="954309" cy="8167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0" descr="_MG_4251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332" y="4906267"/>
              <a:ext cx="972564" cy="8167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8" descr="_MG_5700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82206" y="4906267"/>
              <a:ext cx="956469" cy="8167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3" descr="_MG_6015"/>
            <p:cNvPicPr>
              <a:picLocks noChangeAspect="1" noChangeArrowheads="1"/>
            </p:cNvPicPr>
            <p:nvPr userDrawn="1"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79545" y="5754080"/>
              <a:ext cx="956469" cy="7865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5" descr="_MG_3953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59222" y="5752528"/>
              <a:ext cx="954309" cy="7872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9" descr="_MG_3577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95" y="5752528"/>
              <a:ext cx="972564" cy="7880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4" descr="_MG_3719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671" y="5752528"/>
              <a:ext cx="972564" cy="7865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3"/>
            <p:cNvPicPr>
              <a:picLocks noChangeAspect="1" noChangeArrowheads="1"/>
            </p:cNvPicPr>
            <p:nvPr userDrawn="1"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030" y="5752528"/>
              <a:ext cx="964982" cy="787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7"/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95" y="4906266"/>
              <a:ext cx="975225" cy="81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044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87" y="1268759"/>
            <a:ext cx="8839200" cy="52100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749480" cy="6206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dtDesignTags Id753827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7171" name="cdtMasterTags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503238"/>
            <a:ext cx="9144000" cy="9350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432000" tIns="144000" rIns="43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1800" y="1619250"/>
            <a:ext cx="82804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 dirty="0" smtClean="0"/>
              <a:t>Textmasterformate durch Klicken bearbeiten</a:t>
            </a:r>
          </a:p>
          <a:p>
            <a:pPr lvl="1"/>
            <a:r>
              <a:rPr lang="de-DE" altLang="zh-TW" dirty="0" smtClean="0"/>
              <a:t>Zweite Ebene</a:t>
            </a:r>
          </a:p>
          <a:p>
            <a:pPr lvl="2"/>
            <a:r>
              <a:rPr lang="de-DE" altLang="zh-TW" dirty="0" smtClean="0"/>
              <a:t>Dritte Ebene</a:t>
            </a:r>
          </a:p>
          <a:p>
            <a:pPr lvl="3"/>
            <a:r>
              <a:rPr lang="de-DE" altLang="zh-TW" dirty="0" smtClean="0"/>
              <a:t>Vierte Ebene</a:t>
            </a:r>
          </a:p>
          <a:p>
            <a:pPr lvl="4"/>
            <a:r>
              <a:rPr lang="de-DE" altLang="zh-TW" dirty="0" smtClean="0"/>
              <a:t>Fünfte Ebene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727200" y="6664325"/>
            <a:ext cx="469900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848225" algn="ctr"/>
              </a:tabLst>
              <a:defRPr sz="800" b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7A5D1304-8E29-4A5D-8E3F-255F63C74D25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gray">
          <a:xfrm>
            <a:off x="0" y="6578600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0" tIns="0" rIns="0" bIns="0"/>
          <a:lstStyle/>
          <a:p>
            <a:pPr>
              <a:defRPr/>
            </a:pPr>
            <a:endParaRPr lang="de-DE">
              <a:ea typeface="+mn-ea"/>
            </a:endParaRPr>
          </a:p>
        </p:txBody>
      </p:sp>
      <p:pic>
        <p:nvPicPr>
          <p:cNvPr id="1033" name="Picture 12" descr="101206_ASM_Logo_V2_weis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2388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4325"/>
            <a:ext cx="965200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tabLst>
                <a:tab pos="4848225" algn="ctr"/>
              </a:tabLst>
              <a:defRPr sz="800" b="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2016-09-07</a:t>
            </a:r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pic>
        <p:nvPicPr>
          <p:cNvPr id="1037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7150"/>
            <a:ext cx="1003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3599892" y="6673334"/>
            <a:ext cx="19442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ASMPT Confidential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72200" y="6644099"/>
            <a:ext cx="266429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i="0" dirty="0" smtClean="0">
                <a:solidFill>
                  <a:schemeClr val="tx1"/>
                </a:solidFill>
              </a:rPr>
              <a:t>ASM Pacific Technology</a:t>
            </a:r>
            <a:r>
              <a:rPr lang="en-US" sz="1100" i="0" baseline="0" dirty="0" smtClean="0">
                <a:solidFill>
                  <a:schemeClr val="tx1"/>
                </a:solidFill>
              </a:rPr>
              <a:t> Ltd.  © 2016</a:t>
            </a:r>
            <a:endParaRPr lang="en-US" sz="1100" i="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92" r:id="rId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268288" algn="l"/>
        </a:tabLs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ts val="963"/>
        </a:spcBef>
        <a:spcAft>
          <a:spcPct val="0"/>
        </a:spcAft>
        <a:buChar char="•"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455613" algn="l" rtl="0" fontAlgn="base">
        <a:spcBef>
          <a:spcPts val="12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82563" indent="-179388" algn="l" rtl="0" fontAlgn="base"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350838" indent="-166688" algn="l" rtl="0" fontAlgn="base"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549275" indent="-196850" algn="l" rtl="0" fontAlgn="base"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006475" indent="-1968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463675" indent="-1968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1920875" indent="-1968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378075" indent="-1968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 txBox="1">
            <a:spLocks/>
          </p:cNvSpPr>
          <p:nvPr/>
        </p:nvSpPr>
        <p:spPr bwMode="gray">
          <a:xfrm>
            <a:off x="71884" y="6525344"/>
            <a:ext cx="683692" cy="2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963"/>
              </a:spcBef>
              <a:spcAft>
                <a:spcPct val="0"/>
              </a:spcAft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fontAlgn="base">
              <a:spcBef>
                <a:spcPts val="12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2pPr>
            <a:lvl3pPr marL="182563" indent="-179388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0838" indent="-166688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549275" indent="-196850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006475" indent="-1968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463675" indent="-1968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1920875" indent="-1968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378075" indent="-1968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smtClean="0">
                <a:solidFill>
                  <a:schemeClr val="bg1"/>
                </a:solidFill>
              </a:rPr>
              <a:t>Rev.07.9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15368" y="476325"/>
            <a:ext cx="4176712" cy="57641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Firebird </a:t>
            </a:r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511" y="1052736"/>
            <a:ext cx="361442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8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4056"/>
            <a:ext cx="9144000" cy="836712"/>
          </a:xfrm>
        </p:spPr>
        <p:txBody>
          <a:bodyPr/>
          <a:lstStyle/>
          <a:p>
            <a:r>
              <a:rPr lang="en-US" altLang="en-US" dirty="0" smtClean="0"/>
              <a:t>Firebird - Specifications 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414181"/>
            <a:ext cx="5502399" cy="5280249"/>
          </a:xfrm>
          <a:ln>
            <a:noFill/>
          </a:ln>
        </p:spPr>
        <p:txBody>
          <a:bodyPr/>
          <a:lstStyle/>
          <a:p>
            <a:pPr marL="36576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2000" u="sng" dirty="0" smtClean="0"/>
              <a:t>Basic performance</a:t>
            </a:r>
          </a:p>
          <a:p>
            <a:pPr marL="65151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ea typeface="新細明體" charset="-120"/>
                <a:cs typeface="Arial" charset="0"/>
              </a:rPr>
              <a:t>XY accuracy: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/>
              <a:t>± 2.0</a:t>
            </a:r>
            <a:r>
              <a:rPr lang="en-US" altLang="en-US" dirty="0" smtClean="0">
                <a:sym typeface="Symbol" pitchFamily="18" charset="2"/>
              </a:rPr>
              <a:t>m @ 3</a:t>
            </a:r>
          </a:p>
          <a:p>
            <a:pPr marL="65151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sym typeface="Symbol" pitchFamily="18" charset="2"/>
              </a:rPr>
              <a:t>Angular accuracy: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>
                <a:sym typeface="Symbol" pitchFamily="18" charset="2"/>
              </a:rPr>
              <a:t>± 0.01 @ </a:t>
            </a:r>
            <a:r>
              <a:rPr lang="en-US" altLang="en-US" dirty="0" err="1" smtClean="0">
                <a:sym typeface="Symbol" pitchFamily="18" charset="2"/>
              </a:rPr>
              <a:t>Cpk</a:t>
            </a:r>
            <a:r>
              <a:rPr lang="en-US" altLang="en-US" dirty="0" smtClean="0">
                <a:sym typeface="Symbol" pitchFamily="18" charset="2"/>
              </a:rPr>
              <a:t> 1.33 </a:t>
            </a:r>
            <a:endParaRPr lang="en-US" altLang="en-US" sz="1400" b="1" dirty="0" smtClean="0">
              <a:solidFill>
                <a:srgbClr val="0000FF"/>
              </a:solidFill>
              <a:sym typeface="Symbol" pitchFamily="18" charset="2"/>
            </a:endParaRPr>
          </a:p>
          <a:p>
            <a:pPr marL="65151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Z accuracy: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/>
              <a:t>± 1</a:t>
            </a:r>
            <a:r>
              <a:rPr lang="en-US" altLang="en-US" dirty="0" smtClean="0">
                <a:sym typeface="Symbol" pitchFamily="18" charset="2"/>
              </a:rPr>
              <a:t>m @ </a:t>
            </a:r>
            <a:r>
              <a:rPr lang="en-US" altLang="en-US" dirty="0" err="1" smtClean="0">
                <a:sym typeface="Symbol" pitchFamily="18" charset="2"/>
              </a:rPr>
              <a:t>Cpk</a:t>
            </a:r>
            <a:r>
              <a:rPr lang="en-US" altLang="en-US" dirty="0" smtClean="0">
                <a:sym typeface="Symbol" pitchFamily="18" charset="2"/>
              </a:rPr>
              <a:t> 1.33 </a:t>
            </a:r>
          </a:p>
          <a:p>
            <a:pPr marL="65151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ym typeface="Symbol" pitchFamily="18" charset="2"/>
              </a:rPr>
              <a:t>Co-planarity: 3m over  33mm</a:t>
            </a:r>
          </a:p>
          <a:p>
            <a:pPr marL="65151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ym typeface="Symbol" pitchFamily="18" charset="2"/>
              </a:rPr>
              <a:t>Cycle Time &lt; 2.0 sec</a:t>
            </a:r>
          </a:p>
          <a:p>
            <a:pPr marL="365760">
              <a:lnSpc>
                <a:spcPct val="80000"/>
              </a:lnSpc>
              <a:spcBef>
                <a:spcPts val="200"/>
              </a:spcBef>
            </a:pPr>
            <a:endParaRPr lang="en-US" altLang="en-US" sz="2000" u="sng" dirty="0" smtClean="0"/>
          </a:p>
          <a:p>
            <a:pPr marL="36576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2000" u="sng" dirty="0" smtClean="0"/>
              <a:t>Process capabilities</a:t>
            </a:r>
          </a:p>
          <a:p>
            <a:pPr marL="65151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Bond pedestal temperature: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/>
              <a:t>Max 200</a:t>
            </a:r>
            <a:r>
              <a:rPr lang="en-US" altLang="en-US" dirty="0" smtClean="0">
                <a:sym typeface="Symbol" pitchFamily="18" charset="2"/>
              </a:rPr>
              <a:t>C ± 5C </a:t>
            </a:r>
          </a:p>
          <a:p>
            <a:pPr marL="65151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ym typeface="Symbol" pitchFamily="18" charset="2"/>
              </a:rPr>
              <a:t>BH nozzle temperature: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>
                <a:sym typeface="Symbol" pitchFamily="18" charset="2"/>
              </a:rPr>
              <a:t>Max 400C ± 2C  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>
                <a:sym typeface="Symbol" pitchFamily="18" charset="2"/>
              </a:rPr>
              <a:t>Ramp up rate &gt; 450C/sec </a:t>
            </a:r>
            <a:r>
              <a:rPr lang="en-US" altLang="en-US" sz="1100" dirty="0" smtClean="0">
                <a:sym typeface="Symbol" pitchFamily="18" charset="2"/>
              </a:rPr>
              <a:t>(Die size&lt;14x13mm)</a:t>
            </a:r>
          </a:p>
          <a:p>
            <a:pPr marL="365760" lvl="2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1100" dirty="0" smtClean="0">
                <a:sym typeface="Symbol" pitchFamily="18" charset="2"/>
              </a:rPr>
              <a:t>                                             </a:t>
            </a:r>
            <a:r>
              <a:rPr lang="en-US" altLang="en-US" dirty="0">
                <a:sym typeface="Symbol" pitchFamily="18" charset="2"/>
              </a:rPr>
              <a:t>&gt; 125C/sec  </a:t>
            </a:r>
            <a:r>
              <a:rPr lang="en-US" altLang="en-US" sz="1100" dirty="0" smtClean="0">
                <a:sym typeface="Symbol" pitchFamily="18" charset="2"/>
              </a:rPr>
              <a:t>(Die size &gt; 14x13mm</a:t>
            </a:r>
            <a:r>
              <a:rPr lang="en-US" altLang="en-US" sz="1100" dirty="0">
                <a:sym typeface="Symbol" pitchFamily="18" charset="2"/>
              </a:rPr>
              <a:t>)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>
                <a:sym typeface="Symbol" pitchFamily="18" charset="2"/>
              </a:rPr>
              <a:t>Cooling rate &lt; -80C/sec </a:t>
            </a:r>
            <a:r>
              <a:rPr lang="en-US" altLang="en-US" sz="1100" dirty="0" smtClean="0">
                <a:sym typeface="Symbol" pitchFamily="18" charset="2"/>
              </a:rPr>
              <a:t>(Die size&lt;14x13mm</a:t>
            </a:r>
            <a:r>
              <a:rPr lang="en-US" altLang="en-US" sz="1100" dirty="0">
                <a:sym typeface="Symbol" pitchFamily="18" charset="2"/>
              </a:rPr>
              <a:t>)</a:t>
            </a:r>
            <a:r>
              <a:rPr lang="en-US" altLang="en-US" sz="1100" dirty="0" smtClean="0">
                <a:sym typeface="Symbol" pitchFamily="18" charset="2"/>
              </a:rPr>
              <a:t> </a:t>
            </a:r>
          </a:p>
          <a:p>
            <a:pPr marL="365760" lvl="2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1100" dirty="0" smtClean="0">
                <a:sym typeface="Symbol" pitchFamily="18" charset="2"/>
              </a:rPr>
              <a:t>	                          </a:t>
            </a:r>
            <a:r>
              <a:rPr lang="en-US" altLang="en-US" dirty="0">
                <a:sym typeface="Symbol" pitchFamily="18" charset="2"/>
              </a:rPr>
              <a:t>&lt; -57C/sec (</a:t>
            </a:r>
            <a:r>
              <a:rPr lang="en-US" altLang="en-US" sz="1100" dirty="0">
                <a:sym typeface="Symbol" pitchFamily="18" charset="2"/>
              </a:rPr>
              <a:t>Die size &gt; 14x13mm</a:t>
            </a:r>
            <a:r>
              <a:rPr lang="en-US" altLang="en-US" sz="1100" dirty="0" smtClean="0">
                <a:sym typeface="Symbol" pitchFamily="18" charset="2"/>
              </a:rPr>
              <a:t>)</a:t>
            </a:r>
          </a:p>
          <a:p>
            <a:pPr marL="632459" indent="-285750">
              <a:lnSpc>
                <a:spcPct val="8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/>
                </a:solidFill>
                <a:sym typeface="Symbol" pitchFamily="18" charset="2"/>
              </a:rPr>
              <a:t>Bond force: 0.1N ~ 10N ~ </a:t>
            </a:r>
            <a:r>
              <a:rPr lang="en-US" altLang="en-US" sz="1800" dirty="0" smtClean="0">
                <a:solidFill>
                  <a:schemeClr val="tx1"/>
                </a:solidFill>
                <a:sym typeface="Symbol" pitchFamily="18" charset="2"/>
              </a:rPr>
              <a:t>300N</a:t>
            </a:r>
          </a:p>
          <a:p>
            <a:pPr marL="732472" lvl="4">
              <a:lnSpc>
                <a:spcPct val="80000"/>
              </a:lnSpc>
              <a:spcBef>
                <a:spcPts val="200"/>
              </a:spcBef>
            </a:pPr>
            <a:r>
              <a:rPr lang="en-US" altLang="en-US" dirty="0" smtClean="0">
                <a:sym typeface="Symbol" pitchFamily="18" charset="2"/>
              </a:rPr>
              <a:t>Accuracy</a:t>
            </a:r>
            <a:r>
              <a:rPr lang="en-US" altLang="en-US" dirty="0">
                <a:sym typeface="Symbol" pitchFamily="18" charset="2"/>
              </a:rPr>
              <a:t>: ± 5% @ </a:t>
            </a:r>
            <a:r>
              <a:rPr lang="en-US" altLang="en-US" dirty="0" err="1">
                <a:sym typeface="Symbol" pitchFamily="18" charset="2"/>
              </a:rPr>
              <a:t>Cpk</a:t>
            </a:r>
            <a:r>
              <a:rPr lang="en-US" altLang="en-US" dirty="0">
                <a:sym typeface="Symbol" pitchFamily="18" charset="2"/>
              </a:rPr>
              <a:t> 1.33 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14181"/>
            <a:ext cx="318787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19509" y="4636914"/>
            <a:ext cx="4114800" cy="181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Wingdings" pitchFamily="2" charset="2"/>
              <a:buChar char="p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Wingdings" pitchFamily="2" charset="2"/>
              <a:buChar char="p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1800" kern="0" dirty="0" smtClean="0">
                <a:sym typeface="Symbol" pitchFamily="18" charset="2"/>
              </a:rPr>
              <a:t>Inert environment:</a:t>
            </a:r>
          </a:p>
          <a:p>
            <a:pPr lvl="2">
              <a:lnSpc>
                <a:spcPct val="80000"/>
              </a:lnSpc>
            </a:pPr>
            <a:r>
              <a:rPr lang="en-US" altLang="en-US" sz="1600" kern="0" dirty="0" smtClean="0">
                <a:sym typeface="Symbol" pitchFamily="18" charset="2"/>
              </a:rPr>
              <a:t>O</a:t>
            </a:r>
            <a:r>
              <a:rPr lang="en-US" altLang="en-US" sz="1600" kern="0" baseline="-25000" dirty="0" smtClean="0">
                <a:sym typeface="Symbol" pitchFamily="18" charset="2"/>
              </a:rPr>
              <a:t>2</a:t>
            </a:r>
            <a:r>
              <a:rPr lang="en-US" altLang="en-US" sz="1600" kern="0" dirty="0" smtClean="0">
                <a:sym typeface="Symbol" pitchFamily="18" charset="2"/>
              </a:rPr>
              <a:t> level &lt; 100ppm </a:t>
            </a:r>
            <a:endParaRPr lang="en-US" altLang="en-US" sz="1400" kern="0" dirty="0" smtClean="0">
              <a:sym typeface="Symbol" pitchFamily="18" charset="2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1800" kern="0" dirty="0" smtClean="0">
                <a:sym typeface="Symbol" pitchFamily="18" charset="2"/>
              </a:rPr>
              <a:t>Integrated  jet dispenser  (option)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1800" kern="0" dirty="0" smtClean="0">
                <a:sym typeface="Symbol" pitchFamily="18" charset="2"/>
              </a:rPr>
              <a:t>Flux Dipping (option)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1800" kern="0" dirty="0">
                <a:sym typeface="Symbol" pitchFamily="18" charset="2"/>
              </a:rPr>
              <a:t>Multi-Chip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800" kern="0" dirty="0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gray">
          <a:xfrm>
            <a:off x="1727200" y="6631409"/>
            <a:ext cx="488916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de-DE" smtClean="0"/>
              <a:t>Page </a:t>
            </a:r>
            <a:fld id="{D8624A6D-C08A-4E3B-B994-D22D4F9EC23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1" name="Date Placeholder 5"/>
          <p:cNvSpPr txBox="1">
            <a:spLocks/>
          </p:cNvSpPr>
          <p:nvPr/>
        </p:nvSpPr>
        <p:spPr bwMode="gray">
          <a:xfrm>
            <a:off x="0" y="6631409"/>
            <a:ext cx="965200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2016-09-07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570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:\Customer\Hana Micron\Photos\Hana Micron C2W 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560" y="2495293"/>
            <a:ext cx="2792013" cy="171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812723"/>
          </a:xfrm>
        </p:spPr>
        <p:txBody>
          <a:bodyPr/>
          <a:lstStyle/>
          <a:p>
            <a:r>
              <a:rPr lang="en-US" altLang="en-US" dirty="0" smtClean="0"/>
              <a:t>Specifications: Die and Substrates Media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1316779"/>
            <a:ext cx="4499992" cy="5496597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2000" u="sng" dirty="0"/>
              <a:t>Die size</a:t>
            </a:r>
          </a:p>
          <a:p>
            <a:pPr marL="1005840" lvl="4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/>
              <a:t>2x2mm ~ 33x22mm</a:t>
            </a:r>
          </a:p>
          <a:p>
            <a:pPr marL="1005840" lvl="4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/>
              <a:t>Min thickness: 0.04mm</a:t>
            </a:r>
            <a:endParaRPr lang="en-US" altLang="en-US" sz="1400" dirty="0" smtClean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2000" u="sng" dirty="0">
                <a:sym typeface="Symbol" pitchFamily="18" charset="2"/>
              </a:rPr>
              <a:t>Die </a:t>
            </a:r>
            <a:r>
              <a:rPr lang="en-US" altLang="en-US" sz="2000" u="sng" dirty="0" smtClean="0">
                <a:sym typeface="Symbol" pitchFamily="18" charset="2"/>
              </a:rPr>
              <a:t>media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>
                <a:solidFill>
                  <a:schemeClr val="tx1"/>
                </a:solidFill>
                <a:sym typeface="Symbol" pitchFamily="18" charset="2"/>
              </a:rPr>
              <a:t>Tape </a:t>
            </a:r>
            <a:r>
              <a:rPr lang="en-US" altLang="en-US" sz="1400" dirty="0">
                <a:solidFill>
                  <a:schemeClr val="tx1"/>
                </a:solidFill>
                <a:sym typeface="Symbol" pitchFamily="18" charset="2"/>
              </a:rPr>
              <a:t>and reel </a:t>
            </a:r>
          </a:p>
          <a:p>
            <a:pPr marL="1004887" lvl="5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>
                <a:sym typeface="Symbol" pitchFamily="18" charset="2"/>
              </a:rPr>
              <a:t>Sizes: </a:t>
            </a:r>
            <a:r>
              <a:rPr lang="en-US" altLang="en-US" sz="1400" dirty="0" smtClean="0">
                <a:sym typeface="Symbol" pitchFamily="18" charset="2"/>
              </a:rPr>
              <a:t>8,12,16,24,32,44,56mm</a:t>
            </a:r>
            <a:endParaRPr lang="en-US" altLang="en-US" sz="1400" dirty="0">
              <a:sym typeface="Symbol" pitchFamily="18" charset="2"/>
            </a:endParaRPr>
          </a:p>
          <a:p>
            <a:pPr marL="1004887" lvl="5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>
                <a:sym typeface="Symbol" pitchFamily="18" charset="2"/>
              </a:rPr>
              <a:t>Reel diameter: 330mm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>
                <a:solidFill>
                  <a:schemeClr val="tx1"/>
                </a:solidFill>
                <a:sym typeface="Symbol" pitchFamily="18" charset="2"/>
              </a:rPr>
              <a:t>Waffle pack</a:t>
            </a:r>
          </a:p>
          <a:p>
            <a:pPr marL="1005840" lvl="4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200" dirty="0">
                <a:sym typeface="Symbol" pitchFamily="18" charset="2"/>
              </a:rPr>
              <a:t>2</a:t>
            </a:r>
            <a:r>
              <a:rPr lang="en-US" altLang="en-US" sz="1400" dirty="0">
                <a:sym typeface="Symbol" pitchFamily="18" charset="2"/>
              </a:rPr>
              <a:t>” x 2” or 4” x 4”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>
                <a:solidFill>
                  <a:schemeClr val="tx1"/>
                </a:solidFill>
                <a:sym typeface="Symbol" pitchFamily="18" charset="2"/>
              </a:rPr>
              <a:t>Wafer Frame 8”,12” (flip/non-flip</a:t>
            </a:r>
            <a:r>
              <a:rPr lang="en-US" altLang="en-US" sz="140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endParaRPr lang="en-US" altLang="en-US" sz="1400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2000" u="sng" dirty="0" smtClean="0">
                <a:sym typeface="Symbol" pitchFamily="18" charset="2"/>
              </a:rPr>
              <a:t>Firebird </a:t>
            </a:r>
            <a:r>
              <a:rPr lang="en-US" altLang="en-US" sz="2000" u="sng" dirty="0">
                <a:sym typeface="Symbol" pitchFamily="18" charset="2"/>
              </a:rPr>
              <a:t>W  Substrate</a:t>
            </a:r>
          </a:p>
          <a:p>
            <a:pPr marL="0" lvl="1" indent="-45720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ym typeface="Symbol" pitchFamily="18" charset="2"/>
              </a:rPr>
              <a:t>Wafer</a:t>
            </a:r>
            <a:endParaRPr lang="en-US" altLang="en-US" sz="1200" dirty="0">
              <a:sym typeface="Symbol" pitchFamily="18" charset="2"/>
            </a:endParaRPr>
          </a:p>
          <a:p>
            <a:pPr marL="1005840" lvl="2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>
                <a:sym typeface="Symbol" pitchFamily="18" charset="2"/>
              </a:rPr>
              <a:t>Max Diameter 310mm x 2mm  thick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altLang="en-US" sz="2000" u="sng" dirty="0"/>
              <a:t>Firebird S Substrate</a:t>
            </a:r>
          </a:p>
          <a:p>
            <a:pPr marL="28575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err="1" smtClean="0"/>
              <a:t>Singulated</a:t>
            </a:r>
            <a:r>
              <a:rPr lang="en-US" altLang="en-US" sz="1400" dirty="0" smtClean="0"/>
              <a:t> substrate</a:t>
            </a:r>
            <a:endParaRPr lang="en-US" altLang="en-US" sz="800" dirty="0" smtClean="0"/>
          </a:p>
          <a:p>
            <a:pPr marL="1005840" lvl="4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/>
              <a:t>10mm ~ 110mm</a:t>
            </a:r>
          </a:p>
          <a:p>
            <a:pPr marL="1005840" lvl="4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/>
              <a:t>Max aspect ratio: 3</a:t>
            </a:r>
            <a:endParaRPr lang="en-US" altLang="en-US" sz="1400" dirty="0" smtClean="0">
              <a:sym typeface="Symbol" pitchFamily="18" charset="2"/>
            </a:endParaRPr>
          </a:p>
          <a:p>
            <a:pPr marL="28575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ym typeface="Symbol" pitchFamily="18" charset="2"/>
              </a:rPr>
              <a:t>Strip substrate </a:t>
            </a:r>
          </a:p>
          <a:p>
            <a:pPr marL="1005840" lvl="2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>
                <a:sym typeface="Symbol" pitchFamily="18" charset="2"/>
              </a:rPr>
              <a:t>50 x 125mm ~ 125 x 250mm</a:t>
            </a:r>
          </a:p>
          <a:p>
            <a:pPr marL="1005840" lvl="2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>
                <a:sym typeface="Symbol" pitchFamily="18" charset="2"/>
              </a:rPr>
              <a:t>Min thickness: 0.17mm</a:t>
            </a:r>
          </a:p>
          <a:p>
            <a:pPr marL="285750" lvl="1" indent="-2857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ym typeface="Symbol" pitchFamily="18" charset="2"/>
              </a:rPr>
              <a:t>Substrate media </a:t>
            </a:r>
          </a:p>
          <a:p>
            <a:pPr marL="1005840" lvl="2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>
                <a:sym typeface="Symbol" pitchFamily="18" charset="2"/>
              </a:rPr>
              <a:t>JEDEC tray </a:t>
            </a:r>
          </a:p>
          <a:p>
            <a:pPr marL="1005840" lvl="2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>
                <a:sym typeface="Symbol" pitchFamily="18" charset="2"/>
              </a:rPr>
              <a:t>Strip on Carrier with magnetic captive frame</a:t>
            </a:r>
          </a:p>
          <a:p>
            <a:pPr marL="1005840" lvl="2" indent="-182880">
              <a:lnSpc>
                <a:spcPct val="80000"/>
              </a:lnSpc>
              <a:spcBef>
                <a:spcPts val="200"/>
              </a:spcBef>
            </a:pPr>
            <a:r>
              <a:rPr lang="en-US" altLang="en-US" sz="1400" dirty="0" smtClean="0">
                <a:sym typeface="Symbol" pitchFamily="18" charset="2"/>
              </a:rPr>
              <a:t>Boat Carrier</a:t>
            </a:r>
          </a:p>
          <a:p>
            <a:pPr marL="0" lvl="2" indent="-457200">
              <a:lnSpc>
                <a:spcPct val="80000"/>
              </a:lnSpc>
              <a:spcBef>
                <a:spcPts val="200"/>
              </a:spcBef>
            </a:pPr>
            <a:endParaRPr lang="en-US" altLang="en-US" sz="1000" dirty="0" smtClean="0">
              <a:sym typeface="Symbol" pitchFamily="18" charset="2"/>
            </a:endParaRPr>
          </a:p>
        </p:txBody>
      </p:sp>
      <p:pic>
        <p:nvPicPr>
          <p:cNvPr id="53265" name="Picture 17" descr="DSC_04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92" y="1540737"/>
            <a:ext cx="2202618" cy="95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66" name="Picture 18" descr="DSC_04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546" y="1244771"/>
            <a:ext cx="2221127" cy="96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48" r="-81"/>
          <a:stretch/>
        </p:blipFill>
        <p:spPr bwMode="auto">
          <a:xfrm>
            <a:off x="2844783" y="4871556"/>
            <a:ext cx="1428890" cy="1358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68" name="Picture 20" descr="DSC05958"/>
          <p:cNvPicPr>
            <a:picLocks noChangeAspect="1" noChangeArrowheads="1"/>
          </p:cNvPicPr>
          <p:nvPr/>
        </p:nvPicPr>
        <p:blipFill>
          <a:blip r:embed="rId6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78" y="4062431"/>
            <a:ext cx="2855735" cy="80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69" name="Picture 21" descr="p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6" y="4871556"/>
            <a:ext cx="1903823" cy="141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70" name="Picture 22" descr="DSC05958"/>
          <p:cNvPicPr>
            <a:picLocks noChangeAspect="1" noChangeArrowheads="1"/>
          </p:cNvPicPr>
          <p:nvPr/>
        </p:nvPicPr>
        <p:blipFill>
          <a:blip r:embed="rId8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0" y="2793157"/>
            <a:ext cx="1205755" cy="114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lide Number Placeholder 3"/>
          <p:cNvSpPr txBox="1">
            <a:spLocks/>
          </p:cNvSpPr>
          <p:nvPr/>
        </p:nvSpPr>
        <p:spPr bwMode="gray">
          <a:xfrm>
            <a:off x="1727200" y="6631409"/>
            <a:ext cx="488916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de-DE" smtClean="0"/>
              <a:t>Page </a:t>
            </a:r>
            <a:fld id="{D8624A6D-C08A-4E3B-B994-D22D4F9EC23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7" name="Date Placeholder 5"/>
          <p:cNvSpPr txBox="1">
            <a:spLocks/>
          </p:cNvSpPr>
          <p:nvPr/>
        </p:nvSpPr>
        <p:spPr bwMode="gray">
          <a:xfrm>
            <a:off x="0" y="6631409"/>
            <a:ext cx="965200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2016-09-07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23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for  Intel	 Chip to Wafer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19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Main Bonder</a:t>
            </a:r>
          </a:p>
          <a:p>
            <a:pPr marL="558165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Firebird W for 12” wafer substrate (1BH 1BS)</a:t>
            </a:r>
          </a:p>
          <a:p>
            <a:pPr marL="37719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Substrate Input</a:t>
            </a:r>
          </a:p>
          <a:p>
            <a:pPr marL="558165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EFEM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if manual load unload is acceptable, we may not need this.</a:t>
            </a:r>
            <a:endParaRPr lang="en-US" dirty="0" smtClean="0">
              <a:solidFill>
                <a:srgbClr val="FF0000"/>
              </a:solidFill>
            </a:endParaRPr>
          </a:p>
          <a:p>
            <a:pPr marL="37719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Die input</a:t>
            </a:r>
          </a:p>
          <a:p>
            <a:pPr marL="558165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WFM </a:t>
            </a:r>
          </a:p>
          <a:p>
            <a:pPr marL="558165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TnR</a:t>
            </a:r>
            <a:endParaRPr lang="en-US" dirty="0" smtClean="0"/>
          </a:p>
          <a:p>
            <a:pPr marL="558165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Waffle Pack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please confirm if need this</a:t>
            </a:r>
            <a:endParaRPr lang="en-US" dirty="0" smtClean="0">
              <a:solidFill>
                <a:srgbClr val="FF0000"/>
              </a:solidFill>
            </a:endParaRPr>
          </a:p>
          <a:p>
            <a:pPr marL="37719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Operation Unit</a:t>
            </a:r>
          </a:p>
          <a:p>
            <a:pPr marL="558165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Pulse Heater 14mmx14mm </a:t>
            </a:r>
          </a:p>
          <a:p>
            <a:pPr marL="558165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Flux Dipping unit LDU-X</a:t>
            </a:r>
          </a:p>
          <a:p>
            <a:pPr marL="1291590" lvl="6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May consider re-use the LDU-X demo unit that we are going to ship to Chandler</a:t>
            </a:r>
            <a:endParaRPr lang="en-US" dirty="0" smtClean="0">
              <a:solidFill>
                <a:srgbClr val="FF0000"/>
              </a:solidFill>
            </a:endParaRPr>
          </a:p>
          <a:p>
            <a:pPr marL="1291590" lvl="6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Please advise if  pre-applied flux spray is an option for the process.</a:t>
            </a:r>
          </a:p>
          <a:p>
            <a:pPr marL="1748790" lvl="7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If Intel has a spray machine that can accept input wafer from EFEM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gray">
          <a:xfrm>
            <a:off x="1727200" y="6631409"/>
            <a:ext cx="488916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de-DE" smtClean="0"/>
              <a:t>Page </a:t>
            </a:r>
            <a:fld id="{D8624A6D-C08A-4E3B-B994-D22D4F9EC23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0" name="Date Placeholder 5"/>
          <p:cNvSpPr txBox="1">
            <a:spLocks/>
          </p:cNvSpPr>
          <p:nvPr/>
        </p:nvSpPr>
        <p:spPr bwMode="gray">
          <a:xfrm>
            <a:off x="0" y="6631409"/>
            <a:ext cx="965200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2016-09-07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85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for  Intel	 C2W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Collaterals</a:t>
            </a:r>
          </a:p>
          <a:p>
            <a:pPr lvl="3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Die size</a:t>
            </a:r>
          </a:p>
          <a:p>
            <a:pPr lvl="4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Sample 1:  7.3mmx7.3mm x 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thickness?  </a:t>
            </a: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8” wafer on 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12” wafer ring?</a:t>
            </a:r>
          </a:p>
          <a:p>
            <a:pPr lvl="4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Sample 2</a:t>
            </a:r>
            <a:r>
              <a:rPr lang="en-US" b="1" dirty="0">
                <a:solidFill>
                  <a:schemeClr val="accent1"/>
                </a:solidFill>
                <a:ea typeface="+mn-ea"/>
                <a:cs typeface="+mn-cs"/>
              </a:rPr>
              <a:t>:  12.86586mm x 13.47469mm </a:t>
            </a: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x 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thickness? </a:t>
            </a: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12” wafer on 12” wafer ring</a:t>
            </a:r>
          </a:p>
          <a:p>
            <a:pPr lvl="3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WFM  </a:t>
            </a:r>
          </a:p>
          <a:p>
            <a:pPr lvl="4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Ejector Kit (to be defined)</a:t>
            </a:r>
          </a:p>
          <a:p>
            <a:pPr lvl="4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Flip Arm nozzle, Pick nozzle</a:t>
            </a:r>
          </a:p>
          <a:p>
            <a:pPr lvl="3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Firebird</a:t>
            </a:r>
          </a:p>
          <a:p>
            <a:pPr lvl="4"/>
            <a:r>
              <a:rPr lang="en-US" b="1" dirty="0">
                <a:solidFill>
                  <a:schemeClr val="accent1"/>
                </a:solidFill>
              </a:rPr>
              <a:t>12” ceramic pedestal (assume universal design for 8” and 12” wafer)</a:t>
            </a:r>
          </a:p>
          <a:p>
            <a:pPr lvl="4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BH Nozzle (provide by Intel / may consider make Si one for temporary use)</a:t>
            </a:r>
          </a:p>
          <a:p>
            <a:pPr lvl="4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DPA nozzle</a:t>
            </a:r>
          </a:p>
          <a:p>
            <a:pPr lvl="4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If flux dipping</a:t>
            </a:r>
          </a:p>
          <a:p>
            <a:pPr lvl="5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DPA nozzle for flux dipping</a:t>
            </a:r>
          </a:p>
          <a:p>
            <a:pPr lvl="5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Die holder on DTA</a:t>
            </a:r>
          </a:p>
          <a:p>
            <a:pPr lvl="5"/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Flux plate  (please advise cavity depth required)</a:t>
            </a:r>
          </a:p>
          <a:p>
            <a:pPr lvl="3"/>
            <a:endParaRPr lang="en-US" b="1" dirty="0" smtClean="0">
              <a:solidFill>
                <a:schemeClr val="accent1"/>
              </a:solidFill>
              <a:ea typeface="+mn-ea"/>
              <a:cs typeface="+mn-cs"/>
            </a:endParaRPr>
          </a:p>
          <a:p>
            <a:pPr lvl="3"/>
            <a:endParaRPr lang="en-US" b="1" dirty="0">
              <a:solidFill>
                <a:schemeClr val="accent1"/>
              </a:solidFill>
              <a:ea typeface="+mn-ea"/>
              <a:cs typeface="+mn-cs"/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gray">
          <a:xfrm>
            <a:off x="1727200" y="6631409"/>
            <a:ext cx="488916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de-DE" smtClean="0"/>
              <a:t>Page </a:t>
            </a:r>
            <a:fld id="{D8624A6D-C08A-4E3B-B994-D22D4F9EC23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9" name="Date Placeholder 5"/>
          <p:cNvSpPr txBox="1">
            <a:spLocks/>
          </p:cNvSpPr>
          <p:nvPr/>
        </p:nvSpPr>
        <p:spPr bwMode="gray">
          <a:xfrm>
            <a:off x="0" y="6631409"/>
            <a:ext cx="965200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2016-09-07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82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0"/>
          <a:stretch/>
        </p:blipFill>
        <p:spPr bwMode="auto">
          <a:xfrm>
            <a:off x="1547664" y="1855145"/>
            <a:ext cx="4248472" cy="41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4365378" y="5777284"/>
            <a:ext cx="1430758" cy="3952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for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WFM + Firebird W (with </a:t>
            </a:r>
            <a:r>
              <a:rPr lang="en-US" dirty="0" err="1" smtClean="0"/>
              <a:t>TnR</a:t>
            </a:r>
            <a:r>
              <a:rPr lang="en-US" dirty="0" smtClean="0"/>
              <a:t>, 14mm heater) + EFEM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23728" y="5157192"/>
            <a:ext cx="0" cy="1224136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796136" y="4797152"/>
            <a:ext cx="0" cy="1512168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23528" y="5445224"/>
            <a:ext cx="2232248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23528" y="2132856"/>
            <a:ext cx="2088232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87824" y="5589240"/>
            <a:ext cx="0" cy="376091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355976" y="5085184"/>
            <a:ext cx="0" cy="880147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796136" y="4725144"/>
            <a:ext cx="0" cy="1240187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547664" y="4869160"/>
            <a:ext cx="432048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547664" y="3573016"/>
            <a:ext cx="432048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23728" y="6309319"/>
            <a:ext cx="3600400" cy="1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878563" y="6186209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4090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59137" y="5654174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1600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123728" y="5786218"/>
            <a:ext cx="864096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987824" y="5786218"/>
            <a:ext cx="1368152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3419872" y="5673575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1560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11760" y="5646149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930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1763688" y="3573016"/>
            <a:ext cx="0" cy="1286726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899592" y="5154116"/>
            <a:ext cx="2400336" cy="3076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827584" y="2708920"/>
            <a:ext cx="2160240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1115616" y="2708920"/>
            <a:ext cx="0" cy="2445196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539552" y="2132856"/>
            <a:ext cx="0" cy="3312368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1511660" y="4093268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1450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0696" y="3854823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2500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7524" y="3683228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3850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 flipH="1" flipV="1">
            <a:off x="5533302" y="4786018"/>
            <a:ext cx="1414962" cy="11134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 flipV="1">
            <a:off x="4856400" y="2348880"/>
            <a:ext cx="2248478" cy="1538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6444208" y="2350418"/>
            <a:ext cx="0" cy="2445196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6240783" y="3419226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2500</a:t>
            </a:r>
          </a:p>
        </p:txBody>
      </p:sp>
      <p:sp>
        <p:nvSpPr>
          <p:cNvPr id="52" name="Slide Number Placeholder 3"/>
          <p:cNvSpPr txBox="1">
            <a:spLocks/>
          </p:cNvSpPr>
          <p:nvPr/>
        </p:nvSpPr>
        <p:spPr bwMode="gray">
          <a:xfrm>
            <a:off x="1727200" y="6631409"/>
            <a:ext cx="488916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de-DE" smtClean="0"/>
              <a:t>Page </a:t>
            </a:r>
            <a:fld id="{D8624A6D-C08A-4E3B-B994-D22D4F9EC23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3" name="Date Placeholder 5"/>
          <p:cNvSpPr txBox="1">
            <a:spLocks/>
          </p:cNvSpPr>
          <p:nvPr/>
        </p:nvSpPr>
        <p:spPr bwMode="gray">
          <a:xfrm>
            <a:off x="0" y="6631409"/>
            <a:ext cx="965200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2016-09-07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19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for </a:t>
            </a:r>
            <a:br>
              <a:rPr lang="en-US" dirty="0"/>
            </a:br>
            <a:r>
              <a:rPr lang="en-US" dirty="0"/>
              <a:t>	WFM + Firebird W + </a:t>
            </a:r>
            <a:r>
              <a:rPr lang="en-US" dirty="0" smtClean="0"/>
              <a:t>EFEM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19250"/>
            <a:ext cx="8280400" cy="441598"/>
          </a:xfrm>
        </p:spPr>
        <p:txBody>
          <a:bodyPr/>
          <a:lstStyle/>
          <a:p>
            <a:r>
              <a:rPr lang="en-US" dirty="0" smtClean="0"/>
              <a:t>Front 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8"/>
          <a:stretch/>
        </p:blipFill>
        <p:spPr bwMode="auto">
          <a:xfrm>
            <a:off x="899592" y="2168570"/>
            <a:ext cx="5362060" cy="38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 flipV="1">
            <a:off x="323528" y="5435806"/>
            <a:ext cx="736054" cy="9418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827584" y="3429000"/>
            <a:ext cx="615288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918380" y="3429000"/>
            <a:ext cx="0" cy="2016224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23528" y="2492896"/>
            <a:ext cx="2016224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536" y="2492896"/>
            <a:ext cx="0" cy="2952328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33974" y="3732992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2450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556" y="4314001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1680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H="1" flipV="1">
            <a:off x="6335789" y="5465742"/>
            <a:ext cx="736054" cy="9418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6156176" y="2702446"/>
            <a:ext cx="915667" cy="0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15844" y="2702446"/>
            <a:ext cx="0" cy="2768005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638894" y="3979213"/>
            <a:ext cx="50405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2200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 bwMode="gray">
          <a:xfrm>
            <a:off x="1727200" y="6631409"/>
            <a:ext cx="488916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de-DE" smtClean="0"/>
              <a:t>Page </a:t>
            </a:r>
            <a:fld id="{D8624A6D-C08A-4E3B-B994-D22D4F9EC23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25" name="Date Placeholder 5"/>
          <p:cNvSpPr txBox="1">
            <a:spLocks/>
          </p:cNvSpPr>
          <p:nvPr/>
        </p:nvSpPr>
        <p:spPr bwMode="gray">
          <a:xfrm>
            <a:off x="0" y="6631409"/>
            <a:ext cx="965200" cy="226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48225" algn="ctr"/>
              </a:tabLst>
              <a:defRPr sz="800" b="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2016-09-07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480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429000"/>
            <a:ext cx="8280400" cy="2959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i="1" dirty="0" smtClean="0">
                <a:solidFill>
                  <a:schemeClr val="tx1"/>
                </a:solidFill>
              </a:rPr>
              <a:t>END </a:t>
            </a:r>
            <a:endParaRPr lang="en-US" sz="80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27200" y="6631409"/>
            <a:ext cx="488916" cy="226591"/>
          </a:xfr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8624A6D-C08A-4E3B-B994-D22D4F9EC23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631409"/>
            <a:ext cx="965200" cy="226591"/>
          </a:xfrm>
        </p:spPr>
        <p:txBody>
          <a:bodyPr/>
          <a:lstStyle/>
          <a:p>
            <a:pPr>
              <a:defRPr/>
            </a:pPr>
            <a:r>
              <a:rPr lang="en-US" smtClean="0"/>
              <a:t>2016-09-07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13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SIGN_NAME" val="Text (A+D 2008)"/>
  <p:tag name="CDT_SLISHP1" val="cdtText Box 86:130,375-0-409,625-136"/>
  <p:tag name="CDT_SLISHP2" val="cdtRectangle 85:0-0-540-136"/>
  <p:tag name="CDT_SLISHP3" val="cdtRectangle 3:39,625-22,625-76,5-697,375"/>
  <p:tag name="CDT_SLISHP4" val="cdtText Box 9:504,375-360-13,75-360"/>
  <p:tag name="CDT_SLISHP5" val="cdtRectangle 42:130,375-150,25-362,75-541,125"/>
  <p:tag name="CDT_SLISHP6" val="cdtText Box 82:519,5-524,375-20,5-195,625"/>
  <p:tag name="CDT_SLISHP7" val="cdtFreeform 80:17-603-14,125-88,125"/>
  <p:tag name="CDT_SLISHP8" val="cdtText Box 101:0-138,875-14,75-442,125"/>
  <p:tag name="CDT_SLISHP9" val="cdtText Box 81:519,625-0-20,375-521,625"/>
  <p:tag name="CDT_SLISHP10" val="cdtRectangle 162:39,625-22,625-76,5-697,375"/>
  <p:tag name="CDT_SLISHP11" val="cdtDesignTags:0-0-0-0"/>
  <p:tag name="CDT_PROT" val="3"/>
  <p:tag name="CDT_PROT_TOP" val="0"/>
  <p:tag name="CDT_PROT_LEFT" val="0"/>
  <p:tag name="CDT_PROT_WIDTH" val="0"/>
  <p:tag name="CDT_PROT_HEIGH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Text (A+D 2008)"/>
  <p:tag name="CDT_MASTER_NAME" val="SlideMaster Text (A+D 2008)"/>
  <p:tag name="CDT_MASTERSHAPE1" val="753750:130,375-0-409,625-136"/>
  <p:tag name="CDT_MASTERSHAPE2" val="753749:0-0-540-136"/>
  <p:tag name="CDT_MASTERSHAPE3" val="753667:39,625-22,625-76,5-697,375"/>
  <p:tag name="CDT_MASTERSHAPE4" val="753673:524,75-467,75-15,25-252,25"/>
  <p:tag name="CDT_MASTERSHAPE5" val="753706:130,375-150,25-374-541,125"/>
  <p:tag name="CDT_MASTERSHAPE6" val="753746:504,375-467,75-17,625-252,25"/>
  <p:tag name="CDT_MASTERSHAPE7" val="753744:17-603-14,125-88,125"/>
  <p:tag name="CDT_MASTERSHAPE8" val="753765:0-138,875-14,75-442,125"/>
  <p:tag name="CDT_MASTERSHAPE9" val="753745:524,75-0-15,25-467,75"/>
  <p:tag name="CDT_MASTERSHAPE10" val="753826:39,625-22,625-76,5-697,375"/>
  <p:tag name="CDT_MASTERSHAPE11" val="753827:0-0-0-0"/>
  <p:tag name="CDT_MASTERSHAPE12" val="753838:504,375-0-17,625-467,75"/>
  <p:tag name="CDT_MASTERSHAPE13" val="753874:0-0-0-0"/>
  <p:tag name="CDT_LINEUNVISIBLE" val="True"/>
</p:tagLst>
</file>

<file path=ppt/theme/theme1.xml><?xml version="1.0" encoding="utf-8"?>
<a:theme xmlns:a="http://schemas.openxmlformats.org/drawingml/2006/main" name="SiplaceMaster_Stand120716">
  <a:themeElements>
    <a:clrScheme name="ASM">
      <a:dk1>
        <a:srgbClr val="000000"/>
      </a:dk1>
      <a:lt1>
        <a:srgbClr val="FFFFFF"/>
      </a:lt1>
      <a:dk2>
        <a:srgbClr val="97A0A5"/>
      </a:dk2>
      <a:lt2>
        <a:srgbClr val="DEDFE1"/>
      </a:lt2>
      <a:accent1>
        <a:srgbClr val="AA312C"/>
      </a:accent1>
      <a:accent2>
        <a:srgbClr val="97A0A5"/>
      </a:accent2>
      <a:accent3>
        <a:srgbClr val="52575A"/>
      </a:accent3>
      <a:accent4>
        <a:srgbClr val="DEDFE1"/>
      </a:accent4>
      <a:accent5>
        <a:srgbClr val="003C64"/>
      </a:accent5>
      <a:accent6>
        <a:srgbClr val="99CA0A"/>
      </a:accent6>
      <a:hlink>
        <a:srgbClr val="000000"/>
      </a:hlink>
      <a:folHlink>
        <a:srgbClr val="00223D"/>
      </a:folHlink>
    </a:clrScheme>
    <a:fontScheme name="SIPLACE Master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miter lim="800000"/>
          <a:headEnd/>
          <a:tailEnd/>
        </a:ln>
        <a:effectLst/>
        <a:extLst/>
      </a:spPr>
      <a:bodyPr lIns="0" tIns="0" rIns="0" bIns="0" anchor="ctr"/>
      <a:lstStyle>
        <a:defPPr algn="ctr">
          <a:defRPr sz="1000" dirty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hlink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>
    <a:extraClrScheme>
      <a:clrScheme name="SIPLACE Master 2010 1">
        <a:dk1>
          <a:srgbClr val="000000"/>
        </a:dk1>
        <a:lt1>
          <a:srgbClr val="FFFFFF"/>
        </a:lt1>
        <a:dk2>
          <a:srgbClr val="97A0A5"/>
        </a:dk2>
        <a:lt2>
          <a:srgbClr val="DEDFE1"/>
        </a:lt2>
        <a:accent1>
          <a:srgbClr val="A3D400"/>
        </a:accent1>
        <a:accent2>
          <a:srgbClr val="656B6F"/>
        </a:accent2>
        <a:accent3>
          <a:srgbClr val="FFFFFF"/>
        </a:accent3>
        <a:accent4>
          <a:srgbClr val="000000"/>
        </a:accent4>
        <a:accent5>
          <a:srgbClr val="CEE6AA"/>
        </a:accent5>
        <a:accent6>
          <a:srgbClr val="5B6064"/>
        </a:accent6>
        <a:hlink>
          <a:srgbClr val="AA312C"/>
        </a:hlink>
        <a:folHlink>
          <a:srgbClr val="0022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SM">
      <a:dk1>
        <a:srgbClr val="000000"/>
      </a:dk1>
      <a:lt1>
        <a:srgbClr val="FFFFFF"/>
      </a:lt1>
      <a:dk2>
        <a:srgbClr val="97A0A5"/>
      </a:dk2>
      <a:lt2>
        <a:srgbClr val="DEDFE1"/>
      </a:lt2>
      <a:accent1>
        <a:srgbClr val="AA312C"/>
      </a:accent1>
      <a:accent2>
        <a:srgbClr val="52575A"/>
      </a:accent2>
      <a:accent3>
        <a:srgbClr val="97A0A5"/>
      </a:accent3>
      <a:accent4>
        <a:srgbClr val="003C64"/>
      </a:accent4>
      <a:accent5>
        <a:srgbClr val="99CA0A"/>
      </a:accent5>
      <a:accent6>
        <a:srgbClr val="DEDFE1"/>
      </a:accent6>
      <a:hlink>
        <a:srgbClr val="000000"/>
      </a:hlink>
      <a:folHlink>
        <a:srgbClr val="00223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23288</TotalTime>
  <Words>471</Words>
  <Application>Microsoft Office PowerPoint</Application>
  <PresentationFormat>On-screen Show (4:3)</PresentationFormat>
  <Paragraphs>119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SiplaceMaster_Stand120716</vt:lpstr>
      <vt:lpstr>PowerPoint Presentation</vt:lpstr>
      <vt:lpstr>Firebird - Specifications </vt:lpstr>
      <vt:lpstr>Specifications: Die and Substrates Media </vt:lpstr>
      <vt:lpstr>Configuration for  Intel  Chip to Wafer</vt:lpstr>
      <vt:lpstr>Configuration for  Intel  C2W </vt:lpstr>
      <vt:lpstr>Configuration for   WFM + Firebird W (with TnR, 14mm heater) + EFEM </vt:lpstr>
      <vt:lpstr>Configuration for   WFM + Firebird W + EFEM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Bunk</dc:creator>
  <cp:lastModifiedBy>Terence</cp:lastModifiedBy>
  <cp:revision>2362</cp:revision>
  <cp:lastPrinted>2014-12-15T03:18:21Z</cp:lastPrinted>
  <dcterms:created xsi:type="dcterms:W3CDTF">2012-07-16T09:03:56Z</dcterms:created>
  <dcterms:modified xsi:type="dcterms:W3CDTF">2016-09-07T18:27:40Z</dcterms:modified>
</cp:coreProperties>
</file>